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DA09E6-EDA4-466D-8439-C946C5D7786B}">
  <a:tblStyle styleId="{41DA09E6-EDA4-466D-8439-C946C5D778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27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9090756a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3a5dea3bf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3a5dea3b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3a5dea3bf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23a5dea3bf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d933c8c4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3a5dea3bf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3a5dea3bf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9090756a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3a5dea3b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3a5dea3b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3a5dea3b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3a5dea3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9090756a_1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3a5dea3bf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23a5dea3b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9090756a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9090756a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68" name="Google Shape;68;p13"/>
          <p:cNvSpPr txBox="1">
            <a:spLocks noGrp="1"/>
          </p:cNvSpPr>
          <p:nvPr>
            <p:ph type="title"/>
          </p:nvPr>
        </p:nvSpPr>
        <p:spPr>
          <a:xfrm>
            <a:off x="490250" y="488250"/>
            <a:ext cx="7048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b="1"/>
              <a:t>Moody Predictive Analysis</a:t>
            </a:r>
            <a:endParaRPr sz="4800" b="1"/>
          </a:p>
          <a:p>
            <a:pPr marL="0" lvl="0" indent="0" algn="l" rtl="0">
              <a:spcBef>
                <a:spcPts val="0"/>
              </a:spcBef>
              <a:spcAft>
                <a:spcPts val="0"/>
              </a:spcAft>
              <a:buNone/>
            </a:pPr>
            <a:endParaRPr sz="4800" b="1"/>
          </a:p>
          <a:p>
            <a:pPr marL="0" lvl="0" indent="0" algn="l" rtl="0">
              <a:spcBef>
                <a:spcPts val="0"/>
              </a:spcBef>
              <a:spcAft>
                <a:spcPts val="0"/>
              </a:spcAft>
              <a:buNone/>
            </a:pPr>
            <a:r>
              <a:rPr lang="en" sz="4800"/>
              <a:t>Upsham Naik</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it works</a:t>
            </a:r>
            <a:endParaRPr/>
          </a:p>
        </p:txBody>
      </p:sp>
      <p:sp>
        <p:nvSpPr>
          <p:cNvPr id="147" name="Google Shape;147;p22"/>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Code for creating bins:</a:t>
            </a:r>
            <a:endParaRPr sz="1800"/>
          </a:p>
        </p:txBody>
      </p:sp>
      <p:sp>
        <p:nvSpPr>
          <p:cNvPr id="148" name="Google Shape;148;p22"/>
          <p:cNvSpPr txBox="1">
            <a:spLocks noGrp="1"/>
          </p:cNvSpPr>
          <p:nvPr>
            <p:ph type="body" idx="1"/>
          </p:nvPr>
        </p:nvSpPr>
        <p:spPr>
          <a:xfrm>
            <a:off x="45720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Sample result of code:</a:t>
            </a:r>
            <a:endParaRPr sz="1800"/>
          </a:p>
        </p:txBody>
      </p:sp>
      <p:pic>
        <p:nvPicPr>
          <p:cNvPr id="149" name="Google Shape;149;p22"/>
          <p:cNvPicPr preferRelativeResize="0"/>
          <p:nvPr/>
        </p:nvPicPr>
        <p:blipFill>
          <a:blip r:embed="rId3">
            <a:alphaModFix/>
          </a:blip>
          <a:stretch>
            <a:fillRect/>
          </a:stretch>
        </p:blipFill>
        <p:spPr>
          <a:xfrm>
            <a:off x="471900" y="2890275"/>
            <a:ext cx="3437701" cy="1239650"/>
          </a:xfrm>
          <a:prstGeom prst="rect">
            <a:avLst/>
          </a:prstGeom>
          <a:noFill/>
          <a:ln>
            <a:noFill/>
          </a:ln>
        </p:spPr>
      </p:pic>
      <p:pic>
        <p:nvPicPr>
          <p:cNvPr id="150" name="Google Shape;150;p22"/>
          <p:cNvPicPr preferRelativeResize="0"/>
          <p:nvPr/>
        </p:nvPicPr>
        <p:blipFill>
          <a:blip r:embed="rId4">
            <a:alphaModFix/>
          </a:blip>
          <a:stretch>
            <a:fillRect/>
          </a:stretch>
        </p:blipFill>
        <p:spPr>
          <a:xfrm>
            <a:off x="4621900" y="2571750"/>
            <a:ext cx="3555849" cy="227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The sample result of the last slides code can show us all of the information about Sophomore Statistics students. For e.g. we see the majority of students who received an A fell into the 90-100 Score range. As such, we would make a decision as such:</a:t>
            </a:r>
            <a:endParaRPr/>
          </a:p>
        </p:txBody>
      </p:sp>
      <p:pic>
        <p:nvPicPr>
          <p:cNvPr id="156" name="Google Shape;156;p23"/>
          <p:cNvPicPr preferRelativeResize="0"/>
          <p:nvPr/>
        </p:nvPicPr>
        <p:blipFill>
          <a:blip r:embed="rId3">
            <a:alphaModFix/>
          </a:blip>
          <a:stretch>
            <a:fillRect/>
          </a:stretch>
        </p:blipFill>
        <p:spPr>
          <a:xfrm>
            <a:off x="209825" y="1240650"/>
            <a:ext cx="4164899" cy="2662200"/>
          </a:xfrm>
          <a:prstGeom prst="rect">
            <a:avLst/>
          </a:prstGeom>
          <a:noFill/>
          <a:ln>
            <a:noFill/>
          </a:ln>
        </p:spPr>
      </p:pic>
      <p:pic>
        <p:nvPicPr>
          <p:cNvPr id="157" name="Google Shape;157;p23"/>
          <p:cNvPicPr preferRelativeResize="0"/>
          <p:nvPr/>
        </p:nvPicPr>
        <p:blipFill>
          <a:blip r:embed="rId4">
            <a:alphaModFix/>
          </a:blip>
          <a:stretch>
            <a:fillRect/>
          </a:stretch>
        </p:blipFill>
        <p:spPr>
          <a:xfrm>
            <a:off x="4732888" y="3902849"/>
            <a:ext cx="4250226" cy="13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Decisions</a:t>
            </a:r>
            <a:endParaRPr sz="2800"/>
          </a:p>
        </p:txBody>
      </p:sp>
      <p:sp>
        <p:nvSpPr>
          <p:cNvPr id="163" name="Google Shape;163;p24"/>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By visually inspecting each combination of Seniority and Major, we eventually make a decision for a range of scores that corresponds best with each combination. Although tedious, it is the best way to make the most accurate prediction without the use of prebuilt ML models</a:t>
            </a:r>
            <a:endParaRPr/>
          </a:p>
        </p:txBody>
      </p:sp>
      <p:sp>
        <p:nvSpPr>
          <p:cNvPr id="164" name="Google Shape;164;p24"/>
          <p:cNvSpPr txBox="1">
            <a:spLocks noGrp="1"/>
          </p:cNvSpPr>
          <p:nvPr>
            <p:ph type="title"/>
          </p:nvPr>
        </p:nvSpPr>
        <p:spPr>
          <a:xfrm>
            <a:off x="4337500" y="514150"/>
            <a:ext cx="3753900" cy="9621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Visual Analysis</a:t>
            </a:r>
            <a:endParaRPr/>
          </a:p>
        </p:txBody>
      </p:sp>
      <p:cxnSp>
        <p:nvCxnSpPr>
          <p:cNvPr id="165" name="Google Shape;165;p24"/>
          <p:cNvCxnSpPr>
            <a:stCxn id="164" idx="2"/>
            <a:endCxn id="166" idx="0"/>
          </p:cNvCxnSpPr>
          <p:nvPr/>
        </p:nvCxnSpPr>
        <p:spPr>
          <a:xfrm>
            <a:off x="6214450" y="1476250"/>
            <a:ext cx="0" cy="6144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24"/>
          <p:cNvSpPr txBox="1">
            <a:spLocks noGrp="1"/>
          </p:cNvSpPr>
          <p:nvPr>
            <p:ph type="title"/>
          </p:nvPr>
        </p:nvSpPr>
        <p:spPr>
          <a:xfrm>
            <a:off x="4337500" y="2090676"/>
            <a:ext cx="3753900" cy="962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Picking Score Range</a:t>
            </a:r>
            <a:endParaRPr/>
          </a:p>
        </p:txBody>
      </p:sp>
      <p:cxnSp>
        <p:nvCxnSpPr>
          <p:cNvPr id="167" name="Google Shape;167;p24"/>
          <p:cNvCxnSpPr>
            <a:stCxn id="166" idx="2"/>
            <a:endCxn id="168" idx="0"/>
          </p:cNvCxnSpPr>
          <p:nvPr/>
        </p:nvCxnSpPr>
        <p:spPr>
          <a:xfrm>
            <a:off x="6214450" y="3052776"/>
            <a:ext cx="0" cy="6144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p24"/>
          <p:cNvSpPr txBox="1">
            <a:spLocks noGrp="1"/>
          </p:cNvSpPr>
          <p:nvPr>
            <p:ph type="title"/>
          </p:nvPr>
        </p:nvSpPr>
        <p:spPr>
          <a:xfrm>
            <a:off x="4337501" y="3667157"/>
            <a:ext cx="3753900" cy="9621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Finalize Decision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p:nvPr/>
        </p:nvSpPr>
        <p:spPr>
          <a:xfrm>
            <a:off x="837600" y="613450"/>
            <a:ext cx="7514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R Code:</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https://drive.google.com/file/d/14ljS57DuYB1qxmAXEb_F3uuB7OycgsHH/view?usp=sharing</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problem</a:t>
            </a:r>
            <a:endParaRPr/>
          </a:p>
        </p:txBody>
      </p:sp>
      <p:sp>
        <p:nvSpPr>
          <p:cNvPr id="74" name="Google Shape;74;p14"/>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Given the data for grades given by Professor Moody, we want to predict future grades based on the other variables provided</a:t>
            </a:r>
            <a:endParaRPr sz="1800"/>
          </a:p>
        </p:txBody>
      </p:sp>
      <p:graphicFrame>
        <p:nvGraphicFramePr>
          <p:cNvPr id="75" name="Google Shape;75;p14"/>
          <p:cNvGraphicFramePr/>
          <p:nvPr/>
        </p:nvGraphicFramePr>
        <p:xfrm>
          <a:off x="5071481" y="4552231"/>
          <a:ext cx="3000000" cy="3000000"/>
        </p:xfrm>
        <a:graphic>
          <a:graphicData uri="http://schemas.openxmlformats.org/drawingml/2006/table">
            <a:tbl>
              <a:tblPr>
                <a:noFill/>
                <a:tableStyleId>{41DA09E6-EDA4-466D-8439-C946C5D7786B}</a:tableStyleId>
              </a:tblPr>
              <a:tblGrid>
                <a:gridCol w="821450">
                  <a:extLst>
                    <a:ext uri="{9D8B030D-6E8A-4147-A177-3AD203B41FA5}">
                      <a16:colId xmlns:a16="http://schemas.microsoft.com/office/drawing/2014/main" val="20000"/>
                    </a:ext>
                  </a:extLst>
                </a:gridCol>
                <a:gridCol w="821450">
                  <a:extLst>
                    <a:ext uri="{9D8B030D-6E8A-4147-A177-3AD203B41FA5}">
                      <a16:colId xmlns:a16="http://schemas.microsoft.com/office/drawing/2014/main" val="20001"/>
                    </a:ext>
                  </a:extLst>
                </a:gridCol>
                <a:gridCol w="821450">
                  <a:extLst>
                    <a:ext uri="{9D8B030D-6E8A-4147-A177-3AD203B41FA5}">
                      <a16:colId xmlns:a16="http://schemas.microsoft.com/office/drawing/2014/main" val="20002"/>
                    </a:ext>
                  </a:extLst>
                </a:gridCol>
                <a:gridCol w="821450">
                  <a:extLst>
                    <a:ext uri="{9D8B030D-6E8A-4147-A177-3AD203B41FA5}">
                      <a16:colId xmlns:a16="http://schemas.microsoft.com/office/drawing/2014/main" val="20003"/>
                    </a:ext>
                  </a:extLst>
                </a:gridCol>
              </a:tblGrid>
              <a:tr h="241650">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A</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B</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C</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      D</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76" name="Google Shape;76;p14"/>
          <p:cNvSpPr/>
          <p:nvPr/>
        </p:nvSpPr>
        <p:spPr>
          <a:xfrm>
            <a:off x="5154825" y="3536048"/>
            <a:ext cx="722400" cy="99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5975583" y="3069166"/>
            <a:ext cx="722400" cy="145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6796341" y="1919075"/>
            <a:ext cx="722400" cy="260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7617100" y="2163901"/>
            <a:ext cx="722400" cy="2363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80" name="Google Shape;80;p14"/>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5"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86" name="Google Shape;86;p15"/>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The First Step</a:t>
            </a:r>
            <a:endParaRPr>
              <a:solidFill>
                <a:schemeClr val="lt1"/>
              </a:solidFill>
            </a:endParaRPr>
          </a:p>
        </p:txBody>
      </p:sp>
      <p:sp>
        <p:nvSpPr>
          <p:cNvPr id="87" name="Google Shape;87;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400"/>
              <a:t>In order to get an accurate prediction, we must first visualize the data we are working with to look for trends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519950" y="331175"/>
            <a:ext cx="63459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Grade Score Correlation</a:t>
            </a:r>
            <a:endParaRPr/>
          </a:p>
        </p:txBody>
      </p:sp>
      <p:pic>
        <p:nvPicPr>
          <p:cNvPr id="93" name="Google Shape;93;p16"/>
          <p:cNvPicPr preferRelativeResize="0"/>
          <p:nvPr/>
        </p:nvPicPr>
        <p:blipFill>
          <a:blip r:embed="rId3">
            <a:alphaModFix/>
          </a:blip>
          <a:stretch>
            <a:fillRect/>
          </a:stretch>
        </p:blipFill>
        <p:spPr>
          <a:xfrm>
            <a:off x="519950" y="1293961"/>
            <a:ext cx="3687300" cy="3400341"/>
          </a:xfrm>
          <a:prstGeom prst="rect">
            <a:avLst/>
          </a:prstGeom>
          <a:noFill/>
          <a:ln>
            <a:noFill/>
          </a:ln>
        </p:spPr>
      </p:pic>
      <p:sp>
        <p:nvSpPr>
          <p:cNvPr id="94" name="Google Shape;94;p16"/>
          <p:cNvSpPr txBox="1">
            <a:spLocks noGrp="1"/>
          </p:cNvSpPr>
          <p:nvPr>
            <p:ph type="body" idx="4294967295"/>
          </p:nvPr>
        </p:nvSpPr>
        <p:spPr>
          <a:xfrm>
            <a:off x="5180800" y="1530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1"/>
                </a:solidFill>
              </a:rPr>
              <a:t>We first look at the correlation between Grades and Scores from the boxplot. For the most part, it is fairly uniform, however there seems to be an overlap between ‘D’ and ‘F’ that we will keep in mind</a:t>
            </a:r>
            <a:endParaRPr>
              <a:solidFill>
                <a:schemeClr val="lt1"/>
              </a:solidFill>
            </a:endParaRPr>
          </a:p>
        </p:txBody>
      </p:sp>
      <p:pic>
        <p:nvPicPr>
          <p:cNvPr id="95" name="Google Shape;95;p16"/>
          <p:cNvPicPr preferRelativeResize="0"/>
          <p:nvPr/>
        </p:nvPicPr>
        <p:blipFill>
          <a:blip r:embed="rId4">
            <a:alphaModFix/>
          </a:blip>
          <a:stretch>
            <a:fillRect/>
          </a:stretch>
        </p:blipFill>
        <p:spPr>
          <a:xfrm>
            <a:off x="1544450" y="4841553"/>
            <a:ext cx="6345901" cy="1730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519950" y="331175"/>
            <a:ext cx="63459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Major Score Correlation</a:t>
            </a:r>
            <a:endParaRPr/>
          </a:p>
        </p:txBody>
      </p:sp>
      <p:sp>
        <p:nvSpPr>
          <p:cNvPr id="101" name="Google Shape;101;p17"/>
          <p:cNvSpPr txBox="1">
            <a:spLocks noGrp="1"/>
          </p:cNvSpPr>
          <p:nvPr>
            <p:ph type="body" idx="4294967295"/>
          </p:nvPr>
        </p:nvSpPr>
        <p:spPr>
          <a:xfrm>
            <a:off x="5180800" y="1530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1"/>
                </a:solidFill>
              </a:rPr>
              <a:t>Looking at the boxplot for major vs score, it seems students in CS generally scored higher and students in Economics generally scored lower. However, it is important to note that this does not mean CS students had higher grades than Econ students</a:t>
            </a:r>
            <a:endParaRPr>
              <a:solidFill>
                <a:schemeClr val="lt1"/>
              </a:solidFill>
            </a:endParaRPr>
          </a:p>
        </p:txBody>
      </p:sp>
      <p:pic>
        <p:nvPicPr>
          <p:cNvPr id="102" name="Google Shape;102;p17"/>
          <p:cNvPicPr preferRelativeResize="0"/>
          <p:nvPr/>
        </p:nvPicPr>
        <p:blipFill>
          <a:blip r:embed="rId3">
            <a:alphaModFix/>
          </a:blip>
          <a:stretch>
            <a:fillRect/>
          </a:stretch>
        </p:blipFill>
        <p:spPr>
          <a:xfrm>
            <a:off x="519950" y="1425600"/>
            <a:ext cx="3547314" cy="3268700"/>
          </a:xfrm>
          <a:prstGeom prst="rect">
            <a:avLst/>
          </a:prstGeom>
          <a:noFill/>
          <a:ln>
            <a:noFill/>
          </a:ln>
        </p:spPr>
      </p:pic>
      <p:pic>
        <p:nvPicPr>
          <p:cNvPr id="103" name="Google Shape;103;p17"/>
          <p:cNvPicPr preferRelativeResize="0"/>
          <p:nvPr/>
        </p:nvPicPr>
        <p:blipFill>
          <a:blip r:embed="rId4">
            <a:alphaModFix/>
          </a:blip>
          <a:stretch>
            <a:fillRect/>
          </a:stretch>
        </p:blipFill>
        <p:spPr>
          <a:xfrm>
            <a:off x="1106400" y="4823125"/>
            <a:ext cx="6931200" cy="14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519950" y="331175"/>
            <a:ext cx="67470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Seniority Score Correlation</a:t>
            </a:r>
            <a:endParaRPr/>
          </a:p>
        </p:txBody>
      </p:sp>
      <p:sp>
        <p:nvSpPr>
          <p:cNvPr id="109" name="Google Shape;109;p18"/>
          <p:cNvSpPr txBox="1">
            <a:spLocks noGrp="1"/>
          </p:cNvSpPr>
          <p:nvPr>
            <p:ph type="body" idx="4294967295"/>
          </p:nvPr>
        </p:nvSpPr>
        <p:spPr>
          <a:xfrm>
            <a:off x="5180800" y="1530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1"/>
                </a:solidFill>
              </a:rPr>
              <a:t>This boxplot is pretty uniform and won’t tell us much without additional information</a:t>
            </a:r>
            <a:endParaRPr>
              <a:solidFill>
                <a:schemeClr val="lt1"/>
              </a:solidFill>
            </a:endParaRPr>
          </a:p>
        </p:txBody>
      </p:sp>
      <p:pic>
        <p:nvPicPr>
          <p:cNvPr id="110" name="Google Shape;110;p18"/>
          <p:cNvPicPr preferRelativeResize="0"/>
          <p:nvPr/>
        </p:nvPicPr>
        <p:blipFill>
          <a:blip r:embed="rId3">
            <a:alphaModFix/>
          </a:blip>
          <a:stretch>
            <a:fillRect/>
          </a:stretch>
        </p:blipFill>
        <p:spPr>
          <a:xfrm>
            <a:off x="519950" y="1451025"/>
            <a:ext cx="3352264" cy="3163500"/>
          </a:xfrm>
          <a:prstGeom prst="rect">
            <a:avLst/>
          </a:prstGeom>
          <a:noFill/>
          <a:ln>
            <a:noFill/>
          </a:ln>
        </p:spPr>
      </p:pic>
      <p:pic>
        <p:nvPicPr>
          <p:cNvPr id="111" name="Google Shape;111;p18"/>
          <p:cNvPicPr preferRelativeResize="0"/>
          <p:nvPr/>
        </p:nvPicPr>
        <p:blipFill>
          <a:blip r:embed="rId4">
            <a:alphaModFix/>
          </a:blip>
          <a:stretch>
            <a:fillRect/>
          </a:stretch>
        </p:blipFill>
        <p:spPr>
          <a:xfrm>
            <a:off x="1478800" y="4799525"/>
            <a:ext cx="6186400" cy="14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117" name="Google Shape;117;p19"/>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Further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460950" y="1587150"/>
            <a:ext cx="8222100" cy="19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We found some general trends, but we want a very accurate prediction. In order to do so, we will start to group the dataframe using bins</a:t>
            </a:r>
            <a:endParaRPr sz="3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it works</a:t>
            </a:r>
            <a:endParaRPr/>
          </a:p>
        </p:txBody>
      </p:sp>
      <p:cxnSp>
        <p:nvCxnSpPr>
          <p:cNvPr id="128" name="Google Shape;128;p21"/>
          <p:cNvCxnSpPr/>
          <p:nvPr/>
        </p:nvCxnSpPr>
        <p:spPr>
          <a:xfrm>
            <a:off x="929038" y="2507950"/>
            <a:ext cx="0" cy="1038600"/>
          </a:xfrm>
          <a:prstGeom prst="straightConnector1">
            <a:avLst/>
          </a:prstGeom>
          <a:noFill/>
          <a:ln w="9525" cap="flat" cmpd="sng">
            <a:solidFill>
              <a:srgbClr val="B7B7B7"/>
            </a:solidFill>
            <a:prstDash val="solid"/>
            <a:round/>
            <a:headEnd type="none" w="med" len="med"/>
            <a:tailEnd type="none" w="med" len="med"/>
          </a:ln>
        </p:spPr>
      </p:cxnSp>
      <p:sp>
        <p:nvSpPr>
          <p:cNvPr id="129" name="Google Shape;129;p21"/>
          <p:cNvSpPr txBox="1">
            <a:spLocks noGrp="1"/>
          </p:cNvSpPr>
          <p:nvPr>
            <p:ph type="title"/>
          </p:nvPr>
        </p:nvSpPr>
        <p:spPr>
          <a:xfrm>
            <a:off x="976112" y="2384687"/>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Step 1</a:t>
            </a:r>
            <a:endParaRPr sz="1700">
              <a:solidFill>
                <a:schemeClr val="dk1"/>
              </a:solidFill>
            </a:endParaRPr>
          </a:p>
        </p:txBody>
      </p:sp>
      <p:sp>
        <p:nvSpPr>
          <p:cNvPr id="130" name="Google Shape;130;p21"/>
          <p:cNvSpPr txBox="1">
            <a:spLocks noGrp="1"/>
          </p:cNvSpPr>
          <p:nvPr>
            <p:ph type="body" idx="1"/>
          </p:nvPr>
        </p:nvSpPr>
        <p:spPr>
          <a:xfrm>
            <a:off x="976112" y="2674713"/>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We split 100 into 10 bins of size 10, for e.g. (0, 10] is the first bin </a:t>
            </a:r>
            <a:endParaRPr sz="1200">
              <a:solidFill>
                <a:schemeClr val="dk2"/>
              </a:solidFill>
            </a:endParaRPr>
          </a:p>
        </p:txBody>
      </p:sp>
      <p:cxnSp>
        <p:nvCxnSpPr>
          <p:cNvPr id="131" name="Google Shape;131;p21"/>
          <p:cNvCxnSpPr/>
          <p:nvPr/>
        </p:nvCxnSpPr>
        <p:spPr>
          <a:xfrm>
            <a:off x="3395738" y="2355550"/>
            <a:ext cx="0" cy="1038600"/>
          </a:xfrm>
          <a:prstGeom prst="straightConnector1">
            <a:avLst/>
          </a:prstGeom>
          <a:noFill/>
          <a:ln w="9525" cap="flat" cmpd="sng">
            <a:solidFill>
              <a:srgbClr val="B7B7B7"/>
            </a:solidFill>
            <a:prstDash val="solid"/>
            <a:round/>
            <a:headEnd type="none" w="med" len="med"/>
            <a:tailEnd type="none" w="med" len="med"/>
          </a:ln>
        </p:spPr>
      </p:cxnSp>
      <p:sp>
        <p:nvSpPr>
          <p:cNvPr id="132" name="Google Shape;132;p21"/>
          <p:cNvSpPr txBox="1">
            <a:spLocks noGrp="1"/>
          </p:cNvSpPr>
          <p:nvPr>
            <p:ph type="title"/>
          </p:nvPr>
        </p:nvSpPr>
        <p:spPr>
          <a:xfrm>
            <a:off x="3442812" y="2241076"/>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Step 2</a:t>
            </a:r>
            <a:endParaRPr sz="1700">
              <a:solidFill>
                <a:schemeClr val="dk1"/>
              </a:solidFill>
            </a:endParaRPr>
          </a:p>
        </p:txBody>
      </p:sp>
      <p:sp>
        <p:nvSpPr>
          <p:cNvPr id="133" name="Google Shape;133;p21"/>
          <p:cNvSpPr txBox="1">
            <a:spLocks noGrp="1"/>
          </p:cNvSpPr>
          <p:nvPr>
            <p:ph type="body" idx="1"/>
          </p:nvPr>
        </p:nvSpPr>
        <p:spPr>
          <a:xfrm>
            <a:off x="3442812" y="2531101"/>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We group the dataframe by each column and add the bin column</a:t>
            </a:r>
            <a:endParaRPr sz="1200">
              <a:solidFill>
                <a:schemeClr val="dk2"/>
              </a:solidFill>
            </a:endParaRPr>
          </a:p>
        </p:txBody>
      </p:sp>
      <p:cxnSp>
        <p:nvCxnSpPr>
          <p:cNvPr id="134" name="Google Shape;134;p21"/>
          <p:cNvCxnSpPr/>
          <p:nvPr/>
        </p:nvCxnSpPr>
        <p:spPr>
          <a:xfrm>
            <a:off x="6457563" y="2053100"/>
            <a:ext cx="0" cy="1038600"/>
          </a:xfrm>
          <a:prstGeom prst="straightConnector1">
            <a:avLst/>
          </a:prstGeom>
          <a:noFill/>
          <a:ln w="9525" cap="flat" cmpd="sng">
            <a:solidFill>
              <a:srgbClr val="B7B7B7"/>
            </a:solidFill>
            <a:prstDash val="solid"/>
            <a:round/>
            <a:headEnd type="none" w="med" len="med"/>
            <a:tailEnd type="none" w="med" len="med"/>
          </a:ln>
        </p:spPr>
      </p:cxnSp>
      <p:sp>
        <p:nvSpPr>
          <p:cNvPr id="135" name="Google Shape;135;p21"/>
          <p:cNvSpPr txBox="1">
            <a:spLocks noGrp="1"/>
          </p:cNvSpPr>
          <p:nvPr>
            <p:ph type="title"/>
          </p:nvPr>
        </p:nvSpPr>
        <p:spPr>
          <a:xfrm>
            <a:off x="6504637" y="1929945"/>
            <a:ext cx="18141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rPr>
              <a:t>Step 3</a:t>
            </a:r>
            <a:endParaRPr sz="1700">
              <a:solidFill>
                <a:schemeClr val="dk1"/>
              </a:solidFill>
            </a:endParaRPr>
          </a:p>
        </p:txBody>
      </p:sp>
      <p:sp>
        <p:nvSpPr>
          <p:cNvPr id="136" name="Google Shape;136;p21"/>
          <p:cNvSpPr txBox="1">
            <a:spLocks noGrp="1"/>
          </p:cNvSpPr>
          <p:nvPr>
            <p:ph type="body" idx="1"/>
          </p:nvPr>
        </p:nvSpPr>
        <p:spPr>
          <a:xfrm>
            <a:off x="6504637" y="2219971"/>
            <a:ext cx="18141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2"/>
                </a:solidFill>
              </a:rPr>
              <a:t>We sort each Score value into its corresponding bin and finally sum each bin </a:t>
            </a:r>
            <a:endParaRPr sz="1200">
              <a:solidFill>
                <a:schemeClr val="dk2"/>
              </a:solidFill>
            </a:endParaRPr>
          </a:p>
        </p:txBody>
      </p:sp>
      <p:grpSp>
        <p:nvGrpSpPr>
          <p:cNvPr id="137" name="Google Shape;137;p21"/>
          <p:cNvGrpSpPr/>
          <p:nvPr/>
        </p:nvGrpSpPr>
        <p:grpSpPr>
          <a:xfrm>
            <a:off x="929030" y="3219673"/>
            <a:ext cx="6993309" cy="1520400"/>
            <a:chOff x="929030" y="3219673"/>
            <a:chExt cx="6993309" cy="1520400"/>
          </a:xfrm>
        </p:grpSpPr>
        <p:cxnSp>
          <p:nvCxnSpPr>
            <p:cNvPr id="138" name="Google Shape;138;p21"/>
            <p:cNvCxnSpPr>
              <a:stCxn id="139" idx="6"/>
              <a:endCxn id="140" idx="2"/>
            </p:cNvCxnSpPr>
            <p:nvPr/>
          </p:nvCxnSpPr>
          <p:spPr>
            <a:xfrm>
              <a:off x="1537730" y="3979907"/>
              <a:ext cx="4864200" cy="0"/>
            </a:xfrm>
            <a:prstGeom prst="straightConnector1">
              <a:avLst/>
            </a:prstGeom>
            <a:noFill/>
            <a:ln w="19050" cap="flat" cmpd="sng">
              <a:solidFill>
                <a:schemeClr val="dk1"/>
              </a:solidFill>
              <a:prstDash val="dot"/>
              <a:round/>
              <a:headEnd type="none" w="med" len="med"/>
              <a:tailEnd type="none" w="med" len="med"/>
            </a:ln>
          </p:spPr>
        </p:cxnSp>
        <p:sp>
          <p:nvSpPr>
            <p:cNvPr id="139" name="Google Shape;139;p21"/>
            <p:cNvSpPr/>
            <p:nvPr/>
          </p:nvSpPr>
          <p:spPr>
            <a:xfrm>
              <a:off x="929030" y="3675557"/>
              <a:ext cx="608700" cy="60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3421283" y="3431305"/>
              <a:ext cx="1097100" cy="1097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6401939" y="3219673"/>
              <a:ext cx="1520400" cy="1520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410</Words>
  <Application>Microsoft Office PowerPoint</Application>
  <PresentationFormat>On-screen Show (16:9)</PresentationFormat>
  <Paragraphs>37</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Roboto</vt:lpstr>
      <vt:lpstr>Material</vt:lpstr>
      <vt:lpstr>Moody Predictive Analysis  Upsham Naik</vt:lpstr>
      <vt:lpstr>The problem</vt:lpstr>
      <vt:lpstr>The First Step</vt:lpstr>
      <vt:lpstr>Grade Score Correlation</vt:lpstr>
      <vt:lpstr>Major Score Correlation</vt:lpstr>
      <vt:lpstr>Seniority Score Correlation</vt:lpstr>
      <vt:lpstr>Further Analysis</vt:lpstr>
      <vt:lpstr>We found some general trends, but we want a very accurate prediction. In order to do so, we will start to group the dataframe using bins</vt:lpstr>
      <vt:lpstr>How it works</vt:lpstr>
      <vt:lpstr>How it works</vt:lpstr>
      <vt:lpstr>PowerPoint Presentation</vt:lpstr>
      <vt:lpstr>Decisions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Moody Predictive Analysis  Upsham Naik</dc:title>
  <cp:lastModifiedBy>Tomasz Imielinski</cp:lastModifiedBy>
  <cp:revision>1</cp:revision>
  <dcterms:modified xsi:type="dcterms:W3CDTF">2022-04-18T17:55:37Z</dcterms:modified>
</cp:coreProperties>
</file>